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6" r:id="rId4"/>
    <p:sldId id="278" r:id="rId5"/>
    <p:sldId id="279" r:id="rId6"/>
    <p:sldId id="280" r:id="rId7"/>
    <p:sldId id="287" r:id="rId8"/>
    <p:sldId id="281" r:id="rId9"/>
    <p:sldId id="282" r:id="rId10"/>
    <p:sldId id="283" r:id="rId11"/>
    <p:sldId id="284" r:id="rId12"/>
    <p:sldId id="285" r:id="rId13"/>
    <p:sldId id="286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84" autoAdjust="0"/>
  </p:normalViewPr>
  <p:slideViewPr>
    <p:cSldViewPr>
      <p:cViewPr varScale="1">
        <p:scale>
          <a:sx n="75" d="100"/>
          <a:sy n="75" d="100"/>
        </p:scale>
        <p:origin x="-12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0F3D-01B0-4CE8-9457-8BE5F69F4F90}" type="datetimeFigureOut">
              <a:rPr lang="de-CH" smtClean="0"/>
              <a:t>02.06.2016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D763-7F46-47F6-9190-9111C1370E5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1825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0F3D-01B0-4CE8-9457-8BE5F69F4F90}" type="datetimeFigureOut">
              <a:rPr lang="de-CH" smtClean="0"/>
              <a:t>02.06.2016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D763-7F46-47F6-9190-9111C1370E5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21307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0F3D-01B0-4CE8-9457-8BE5F69F4F90}" type="datetimeFigureOut">
              <a:rPr lang="de-CH" smtClean="0"/>
              <a:t>02.06.2016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D763-7F46-47F6-9190-9111C1370E5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38799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0F3D-01B0-4CE8-9457-8BE5F69F4F90}" type="datetimeFigureOut">
              <a:rPr lang="de-CH" smtClean="0"/>
              <a:t>02.06.2016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D763-7F46-47F6-9190-9111C1370E5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0491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0F3D-01B0-4CE8-9457-8BE5F69F4F90}" type="datetimeFigureOut">
              <a:rPr lang="de-CH" smtClean="0"/>
              <a:t>02.06.2016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D763-7F46-47F6-9190-9111C1370E5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99423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0F3D-01B0-4CE8-9457-8BE5F69F4F90}" type="datetimeFigureOut">
              <a:rPr lang="de-CH" smtClean="0"/>
              <a:t>02.06.2016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D763-7F46-47F6-9190-9111C1370E5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7346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0F3D-01B0-4CE8-9457-8BE5F69F4F90}" type="datetimeFigureOut">
              <a:rPr lang="de-CH" smtClean="0"/>
              <a:t>02.06.2016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D763-7F46-47F6-9190-9111C1370E5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50630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0F3D-01B0-4CE8-9457-8BE5F69F4F90}" type="datetimeFigureOut">
              <a:rPr lang="de-CH" smtClean="0"/>
              <a:t>02.06.2016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D763-7F46-47F6-9190-9111C1370E5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8297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0F3D-01B0-4CE8-9457-8BE5F69F4F90}" type="datetimeFigureOut">
              <a:rPr lang="de-CH" smtClean="0"/>
              <a:t>02.06.2016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D763-7F46-47F6-9190-9111C1370E5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51724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0F3D-01B0-4CE8-9457-8BE5F69F4F90}" type="datetimeFigureOut">
              <a:rPr lang="de-CH" smtClean="0"/>
              <a:t>02.06.2016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D763-7F46-47F6-9190-9111C1370E5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9193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0F3D-01B0-4CE8-9457-8BE5F69F4F90}" type="datetimeFigureOut">
              <a:rPr lang="de-CH" smtClean="0"/>
              <a:t>02.06.2016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D763-7F46-47F6-9190-9111C1370E5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93519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00F3D-01B0-4CE8-9457-8BE5F69F4F90}" type="datetimeFigureOut">
              <a:rPr lang="de-CH" smtClean="0"/>
              <a:t>02.06.2016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0D763-7F46-47F6-9190-9111C1370E5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76791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mie-unterricht.ch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" y="222160"/>
            <a:ext cx="9000744" cy="542544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>
          <a:xfrm>
            <a:off x="1588354" y="1124744"/>
            <a:ext cx="589885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Schreib – Workshop</a:t>
            </a:r>
          </a:p>
          <a:p>
            <a:pPr algn="ctr"/>
            <a:endParaRPr lang="de-DE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de-DE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Teil 1</a:t>
            </a:r>
          </a:p>
        </p:txBody>
      </p:sp>
    </p:spTree>
    <p:extLst>
      <p:ext uri="{BB962C8B-B14F-4D97-AF65-F5344CB8AC3E}">
        <p14:creationId xmlns:p14="http://schemas.microsoft.com/office/powerpoint/2010/main" val="105720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" y="222160"/>
            <a:ext cx="9000744" cy="542544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539552" y="1268760"/>
            <a:ext cx="82809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de-CH" sz="3200" i="1" dirty="0" smtClean="0"/>
              <a:t>Rechtschreibung und eine korrekte Grammatik</a:t>
            </a:r>
          </a:p>
          <a:p>
            <a:pPr lvl="1" algn="ctr"/>
            <a:endParaRPr lang="de-CH" sz="3200" dirty="0"/>
          </a:p>
          <a:p>
            <a:pPr lvl="1"/>
            <a:r>
              <a:rPr lang="de-CH" sz="3200" dirty="0" smtClean="0"/>
              <a:t>Sie sind selbstverständlich und werden vorausgesetzt!</a:t>
            </a:r>
          </a:p>
          <a:p>
            <a:pPr lvl="1"/>
            <a:r>
              <a:rPr lang="de-CH" sz="3200" dirty="0" smtClean="0"/>
              <a:t> Viele Fehler in diesen Bereichen sind der Sargnagel für schlechte Arbeiten. </a:t>
            </a:r>
            <a:endParaRPr lang="de-CH" sz="32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83280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" y="222160"/>
            <a:ext cx="9000744" cy="542544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2401373" y="1267520"/>
            <a:ext cx="434125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de-DE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Gruppenbildung</a:t>
            </a:r>
            <a:endParaRPr lang="de-DE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55576" y="2204864"/>
            <a:ext cx="820891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CH" sz="3200" dirty="0" smtClean="0"/>
              <a:t>Gruppe A:	</a:t>
            </a:r>
            <a:r>
              <a:rPr lang="de-CH" sz="3200" dirty="0" err="1" smtClean="0"/>
              <a:t>SuS</a:t>
            </a:r>
            <a:r>
              <a:rPr lang="de-CH" sz="3200" dirty="0" smtClean="0"/>
              <a:t> mit bereits vollständiger</a:t>
            </a:r>
          </a:p>
          <a:p>
            <a:pPr lvl="1"/>
            <a:r>
              <a:rPr lang="de-CH" sz="3200" dirty="0" smtClean="0"/>
              <a:t>			Einleitung. (</a:t>
            </a:r>
            <a:r>
              <a:rPr lang="de-CH" sz="3200" dirty="0" err="1" smtClean="0"/>
              <a:t>N201</a:t>
            </a:r>
            <a:r>
              <a:rPr lang="de-CH" sz="3200" dirty="0" smtClean="0"/>
              <a:t>)</a:t>
            </a:r>
          </a:p>
          <a:p>
            <a:pPr lvl="1"/>
            <a:endParaRPr lang="de-CH" sz="3200" dirty="0"/>
          </a:p>
          <a:p>
            <a:pPr lvl="1"/>
            <a:r>
              <a:rPr lang="de-CH" sz="3200" dirty="0" smtClean="0"/>
              <a:t>Gruppe B:	</a:t>
            </a:r>
            <a:r>
              <a:rPr lang="de-CH" sz="3200" dirty="0" err="1" smtClean="0"/>
              <a:t>SuS</a:t>
            </a:r>
            <a:r>
              <a:rPr lang="de-CH" sz="3200" dirty="0" smtClean="0"/>
              <a:t> mit einer Einleitung in einer 			Rohfassung (</a:t>
            </a:r>
            <a:r>
              <a:rPr lang="de-CH" sz="3200" dirty="0" err="1" smtClean="0"/>
              <a:t>N204</a:t>
            </a:r>
            <a:r>
              <a:rPr lang="de-CH" sz="3200" dirty="0" smtClean="0"/>
              <a:t>)		</a:t>
            </a:r>
          </a:p>
          <a:p>
            <a:pPr lvl="1"/>
            <a:endParaRPr lang="de-CH" sz="3200" dirty="0"/>
          </a:p>
          <a:p>
            <a:pPr lvl="1"/>
            <a:r>
              <a:rPr lang="de-CH" sz="3200" dirty="0" smtClean="0"/>
              <a:t>Gruppe C:	</a:t>
            </a:r>
            <a:r>
              <a:rPr lang="de-CH" sz="3200" dirty="0" err="1" smtClean="0"/>
              <a:t>SuS</a:t>
            </a:r>
            <a:r>
              <a:rPr lang="de-CH" sz="3200" dirty="0" smtClean="0"/>
              <a:t> mit Ideen für die 					Einleitung. (Gang / Pausenhalle)</a:t>
            </a:r>
          </a:p>
        </p:txBody>
      </p:sp>
    </p:spTree>
    <p:extLst>
      <p:ext uri="{BB962C8B-B14F-4D97-AF65-F5344CB8AC3E}">
        <p14:creationId xmlns:p14="http://schemas.microsoft.com/office/powerpoint/2010/main" val="250926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" y="222160"/>
            <a:ext cx="9000744" cy="542544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2401373" y="1267520"/>
            <a:ext cx="486011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de-DE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Praktische Arbeit I</a:t>
            </a:r>
            <a:endParaRPr lang="de-DE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55576" y="2204864"/>
            <a:ext cx="820891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CH" sz="3200" dirty="0" smtClean="0"/>
              <a:t>Sie arbeiten innerhalb der drei Gruppen </a:t>
            </a:r>
            <a:r>
              <a:rPr lang="de-CH" sz="3200" i="1" dirty="0"/>
              <a:t>selbstständig</a:t>
            </a:r>
            <a:r>
              <a:rPr lang="de-CH" sz="3200" dirty="0" smtClean="0"/>
              <a:t> </a:t>
            </a:r>
            <a:r>
              <a:rPr lang="de-CH" sz="3200" i="1" dirty="0"/>
              <a:t>(jeder für </a:t>
            </a:r>
            <a:r>
              <a:rPr lang="de-CH" sz="3200" i="1" dirty="0" smtClean="0"/>
              <a:t>sich alleine) </a:t>
            </a:r>
            <a:r>
              <a:rPr lang="de-CH" sz="3200" dirty="0" smtClean="0"/>
              <a:t>während 40 Minuten</a:t>
            </a:r>
            <a:r>
              <a:rPr lang="de-CH" sz="3200" i="1" dirty="0" smtClean="0"/>
              <a:t> </a:t>
            </a:r>
            <a:r>
              <a:rPr lang="de-CH" sz="3200" dirty="0" smtClean="0"/>
              <a:t>an Ihrer Einleitung. </a:t>
            </a:r>
          </a:p>
          <a:p>
            <a:pPr lvl="1"/>
            <a:endParaRPr lang="de-CH" sz="3200" dirty="0"/>
          </a:p>
          <a:p>
            <a:pPr lvl="1"/>
            <a:r>
              <a:rPr lang="de-CH" sz="3200" dirty="0" smtClean="0"/>
              <a:t>Es wird in den Gruppen nicht gesprochen oder diskutiert. </a:t>
            </a:r>
          </a:p>
          <a:p>
            <a:pPr lvl="1"/>
            <a:endParaRPr lang="de-CH" sz="3200" dirty="0"/>
          </a:p>
          <a:p>
            <a:pPr lvl="1"/>
            <a:r>
              <a:rPr lang="de-CH" sz="3200" dirty="0" smtClean="0"/>
              <a:t>Der Lehrperson darf gefragt werden.</a:t>
            </a:r>
          </a:p>
        </p:txBody>
      </p:sp>
    </p:spTree>
    <p:extLst>
      <p:ext uri="{BB962C8B-B14F-4D97-AF65-F5344CB8AC3E}">
        <p14:creationId xmlns:p14="http://schemas.microsoft.com/office/powerpoint/2010/main" val="306344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" y="222160"/>
            <a:ext cx="9000744" cy="542544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2401373" y="1267520"/>
            <a:ext cx="502361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de-DE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Praktische Arbeit II</a:t>
            </a:r>
            <a:endParaRPr lang="de-DE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55576" y="22048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CH" sz="3200" i="1" dirty="0" smtClean="0"/>
              <a:t>Feedback (Feedback geben und nehmen)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755576" y="3204265"/>
            <a:ext cx="8208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CH" sz="3200" dirty="0" smtClean="0"/>
              <a:t>Als Partnerarbeit während 2 * 15 Minuten.</a:t>
            </a:r>
          </a:p>
          <a:p>
            <a:pPr lvl="1"/>
            <a:endParaRPr lang="de-CH" sz="3200" dirty="0"/>
          </a:p>
          <a:p>
            <a:pPr lvl="1"/>
            <a:r>
              <a:rPr lang="de-CH" sz="3200" dirty="0" smtClean="0"/>
              <a:t>Wer ein Feedback erhält, </a:t>
            </a:r>
            <a:r>
              <a:rPr lang="de-CH" sz="3200" b="1" i="1" dirty="0" smtClean="0"/>
              <a:t>sagt grundsätzlich nichts</a:t>
            </a:r>
            <a:r>
              <a:rPr lang="de-CH" sz="3200" dirty="0"/>
              <a:t> </a:t>
            </a:r>
            <a:r>
              <a:rPr lang="de-CH" sz="3200" dirty="0" smtClean="0"/>
              <a:t>und hört nur zu. Am Ende des Feedbacks sagt er «Danke».</a:t>
            </a:r>
          </a:p>
          <a:p>
            <a:pPr lvl="1"/>
            <a:endParaRPr lang="de-CH" sz="3200" dirty="0" smtClean="0"/>
          </a:p>
        </p:txBody>
      </p:sp>
    </p:spTree>
    <p:extLst>
      <p:ext uri="{BB962C8B-B14F-4D97-AF65-F5344CB8AC3E}">
        <p14:creationId xmlns:p14="http://schemas.microsoft.com/office/powerpoint/2010/main" val="415323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" y="222160"/>
            <a:ext cx="9000744" cy="542544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>
          <a:xfrm>
            <a:off x="612518" y="1131888"/>
            <a:ext cx="8220327" cy="498598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de-DE" sz="54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„Entschuldigen Sie</a:t>
            </a:r>
            <a:r>
              <a:rPr lang="de-DE" sz="5400" b="1" i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de-DE" sz="5400" b="1" i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dass</a:t>
            </a:r>
            <a:r>
              <a:rPr lang="de-DE" sz="5400" b="1" i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ich </a:t>
            </a:r>
          </a:p>
          <a:p>
            <a:r>
              <a:rPr lang="de-DE" sz="54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Ihnen einen langen Brief </a:t>
            </a:r>
          </a:p>
          <a:p>
            <a:r>
              <a:rPr lang="de-DE" sz="5400" b="1" i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schreibe, für einen kurzen </a:t>
            </a:r>
          </a:p>
          <a:p>
            <a:r>
              <a:rPr lang="de-DE" sz="54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habe ich keine Zeit.</a:t>
            </a:r>
            <a:r>
              <a:rPr lang="de-DE" sz="5400" b="1" i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„</a:t>
            </a:r>
          </a:p>
          <a:p>
            <a:endParaRPr lang="de-DE" sz="5400" b="1" i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de-DE" sz="2400" cap="none" spc="0" dirty="0" smtClean="0">
                <a:ln w="31550" cmpd="sng">
                  <a:noFill/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Blaise Pascal (wird auch Voltaire, Mark Twain, Johann Wolfgan</a:t>
            </a:r>
            <a:r>
              <a:rPr lang="de-DE" sz="2400" dirty="0" smtClean="0">
                <a:ln w="31550" cmpd="sng">
                  <a:noFill/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g </a:t>
            </a:r>
          </a:p>
          <a:p>
            <a:r>
              <a:rPr lang="de-DE" sz="2400" dirty="0" smtClean="0">
                <a:ln w="31550" cmpd="sng">
                  <a:noFill/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von Goethe, Mark Twain und anderen zugeschrieben)</a:t>
            </a:r>
            <a:endParaRPr lang="de-DE" sz="2400" cap="none" spc="0" dirty="0">
              <a:ln w="31550" cmpd="sng">
                <a:noFill/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449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" y="222160"/>
            <a:ext cx="9000744" cy="542544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3603077" y="1124744"/>
            <a:ext cx="139974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de-DE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Ziele</a:t>
            </a:r>
            <a:endParaRPr lang="de-DE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755576" y="1955741"/>
            <a:ext cx="777686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 smtClean="0"/>
              <a:t>Je nach persönlichem Stand Ihrer Arbeit, haben Sie Ihre Einleitung…</a:t>
            </a:r>
          </a:p>
          <a:p>
            <a:endParaRPr lang="de-CH" sz="32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CH" sz="3200" dirty="0" smtClean="0"/>
              <a:t>In einer ersten Rohfassung erstellt…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CH" sz="3200" dirty="0" smtClean="0"/>
              <a:t>Ein oder zwei Feedback erhalten…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CH" sz="3200" dirty="0" smtClean="0"/>
              <a:t>Die vorhandene Einleitung überarbeitet…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CH" sz="3200" dirty="0" smtClean="0"/>
              <a:t>Ihrer Einleitung den Feinschliff verpasst.</a:t>
            </a:r>
          </a:p>
          <a:p>
            <a:endParaRPr lang="de-CH" sz="3200" dirty="0" smtClean="0"/>
          </a:p>
        </p:txBody>
      </p:sp>
    </p:spTree>
    <p:extLst>
      <p:ext uri="{BB962C8B-B14F-4D97-AF65-F5344CB8AC3E}">
        <p14:creationId xmlns:p14="http://schemas.microsoft.com/office/powerpoint/2010/main" val="205018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" y="222160"/>
            <a:ext cx="9000744" cy="542544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3603077" y="1124744"/>
            <a:ext cx="18694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de-DE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Ablauf</a:t>
            </a:r>
            <a:endParaRPr lang="de-DE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55576" y="1955741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CH" sz="3200" dirty="0" smtClean="0"/>
              <a:t>Vorstellung des Materials		    	10’</a:t>
            </a:r>
          </a:p>
          <a:p>
            <a:pPr marL="514350" indent="-514350">
              <a:buFont typeface="+mj-lt"/>
              <a:buAutoNum type="arabicPeriod"/>
            </a:pPr>
            <a:r>
              <a:rPr lang="de-CH" sz="3200" dirty="0" smtClean="0"/>
              <a:t>Was zeichnet gute Texte aus? (Input)    	10’</a:t>
            </a:r>
            <a:endParaRPr lang="de-CH" sz="3200" dirty="0"/>
          </a:p>
          <a:p>
            <a:pPr marL="514350" indent="-514350">
              <a:buFont typeface="+mj-lt"/>
              <a:buAutoNum type="arabicPeriod"/>
            </a:pPr>
            <a:r>
              <a:rPr lang="de-CH" sz="3200" dirty="0" smtClean="0"/>
              <a:t>Workshop in Gruppen</a:t>
            </a:r>
          </a:p>
          <a:p>
            <a:pPr marL="971550" lvl="1" indent="-514350">
              <a:buFont typeface="+mj-lt"/>
              <a:buAutoNum type="alphaLcParenR"/>
            </a:pPr>
            <a:r>
              <a:rPr lang="de-CH" sz="3200" dirty="0" smtClean="0"/>
              <a:t>Einleitung skizzieren/verfassen/	       	40’</a:t>
            </a:r>
            <a:br>
              <a:rPr lang="de-CH" sz="3200" dirty="0" smtClean="0"/>
            </a:br>
            <a:r>
              <a:rPr lang="de-CH" sz="3200" dirty="0" smtClean="0"/>
              <a:t>überarbeiten/perfektionieren.</a:t>
            </a:r>
          </a:p>
          <a:p>
            <a:pPr marL="971550" lvl="1" indent="-514350">
              <a:buFont typeface="+mj-lt"/>
              <a:buAutoNum type="alphaLcParenR"/>
            </a:pPr>
            <a:r>
              <a:rPr lang="de-CH" sz="3200" dirty="0" smtClean="0"/>
              <a:t>Feedback einholen und geben.           	30’</a:t>
            </a:r>
          </a:p>
          <a:p>
            <a:pPr marL="971550" lvl="1" indent="-514350">
              <a:buFont typeface="+mj-lt"/>
              <a:buAutoNum type="alphaLcParenR"/>
            </a:pPr>
            <a:r>
              <a:rPr lang="de-CH" sz="3200" dirty="0" smtClean="0"/>
              <a:t>Feedback umsetzen.			      	20’</a:t>
            </a:r>
          </a:p>
          <a:p>
            <a:pPr marL="514350" indent="-514350">
              <a:buFont typeface="+mj-lt"/>
              <a:buAutoNum type="arabicPeriod"/>
            </a:pPr>
            <a:endParaRPr lang="de-CH" sz="3200" dirty="0" smtClean="0"/>
          </a:p>
          <a:p>
            <a:endParaRPr lang="de-CH" sz="3200" dirty="0" smtClean="0"/>
          </a:p>
        </p:txBody>
      </p:sp>
    </p:spTree>
    <p:extLst>
      <p:ext uri="{BB962C8B-B14F-4D97-AF65-F5344CB8AC3E}">
        <p14:creationId xmlns:p14="http://schemas.microsoft.com/office/powerpoint/2010/main" val="209586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" y="222160"/>
            <a:ext cx="9000744" cy="542544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3603077" y="1124744"/>
            <a:ext cx="236276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de-DE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Material</a:t>
            </a:r>
            <a:endParaRPr lang="de-DE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55576" y="1955741"/>
            <a:ext cx="82089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CH" sz="3200" dirty="0" smtClean="0"/>
              <a:t>Auf </a:t>
            </a:r>
            <a:r>
              <a:rPr lang="de-CH" sz="3200" i="1" dirty="0" err="1" smtClean="0">
                <a:hlinkClick r:id="rId3"/>
              </a:rPr>
              <a:t>www.chemie-unterricht.ch</a:t>
            </a:r>
            <a:r>
              <a:rPr lang="de-CH" sz="3200" i="1" dirty="0" smtClean="0"/>
              <a:t> zu finden:</a:t>
            </a:r>
          </a:p>
          <a:p>
            <a:pPr lvl="1"/>
            <a:endParaRPr lang="de-CH" sz="3200" i="1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CH" sz="3200" b="1" i="1" dirty="0" smtClean="0"/>
              <a:t>Die 4 Dimensionen der Verständlichkeit.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CH" sz="3200" i="1" dirty="0" smtClean="0"/>
              <a:t>Kurzanleitung für gute Texte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CH" sz="3200" b="1" i="1" dirty="0" smtClean="0"/>
              <a:t>Feedback geben und nehmen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CH" sz="3200" i="1" dirty="0" smtClean="0"/>
              <a:t>Leitfaden für die Maturaarbeit </a:t>
            </a:r>
            <a:r>
              <a:rPr lang="de-CH" sz="3200" i="1" dirty="0" err="1" smtClean="0"/>
              <a:t>M17</a:t>
            </a:r>
            <a:endParaRPr lang="de-CH" sz="3200" i="1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de-CH" sz="3200" dirty="0" smtClean="0"/>
          </a:p>
        </p:txBody>
      </p:sp>
    </p:spTree>
    <p:extLst>
      <p:ext uri="{BB962C8B-B14F-4D97-AF65-F5344CB8AC3E}">
        <p14:creationId xmlns:p14="http://schemas.microsoft.com/office/powerpoint/2010/main" val="315089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" y="222160"/>
            <a:ext cx="9000744" cy="542544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3603077" y="1124744"/>
            <a:ext cx="291047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de-DE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Gute Texte</a:t>
            </a:r>
            <a:endParaRPr lang="de-DE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55576" y="1955741"/>
            <a:ext cx="82089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CH" sz="3200" dirty="0" smtClean="0"/>
              <a:t>Gute Texte zeichnen sich sowohl durch eine hohe Qualität des </a:t>
            </a:r>
            <a:r>
              <a:rPr lang="de-CH" sz="3200" i="1" dirty="0" smtClean="0"/>
              <a:t>Inhalt </a:t>
            </a:r>
            <a:r>
              <a:rPr lang="de-CH" sz="3200" dirty="0" smtClean="0"/>
              <a:t>als auch der </a:t>
            </a:r>
            <a:r>
              <a:rPr lang="de-CH" sz="3200" i="1" dirty="0" smtClean="0"/>
              <a:t>sprachlichen Form </a:t>
            </a:r>
            <a:r>
              <a:rPr lang="de-CH" sz="3200" dirty="0" smtClean="0"/>
              <a:t>aus!</a:t>
            </a:r>
          </a:p>
          <a:p>
            <a:pPr lvl="1"/>
            <a:endParaRPr lang="de-CH" sz="3200" dirty="0"/>
          </a:p>
          <a:p>
            <a:pPr lvl="1"/>
            <a:r>
              <a:rPr lang="de-CH" sz="3200" dirty="0" smtClean="0"/>
              <a:t>Die Absichten des Verfassers sind dabei unwichtig. Entscheidend ist alleine, wie der Text auf den/die Leser/in wirkt.</a:t>
            </a:r>
          </a:p>
        </p:txBody>
      </p:sp>
    </p:spTree>
    <p:extLst>
      <p:ext uri="{BB962C8B-B14F-4D97-AF65-F5344CB8AC3E}">
        <p14:creationId xmlns:p14="http://schemas.microsoft.com/office/powerpoint/2010/main" val="217261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" y="222160"/>
            <a:ext cx="9000744" cy="542544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3603077" y="1124744"/>
            <a:ext cx="291047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de-DE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Gute Texte</a:t>
            </a:r>
            <a:endParaRPr lang="de-DE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55576" y="1955741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CH" sz="3200" dirty="0" smtClean="0"/>
              <a:t>Gute Texte können nur entstehen, wenn…</a:t>
            </a:r>
          </a:p>
          <a:p>
            <a:pPr lvl="1"/>
            <a:endParaRPr lang="de-CH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CH" sz="3200" dirty="0" smtClean="0"/>
              <a:t>Der Zweck des Textes klar ist…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CH" sz="3200" dirty="0" smtClean="0"/>
              <a:t>Der Inhalt vorhanden ist…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CH" sz="3200" dirty="0" smtClean="0"/>
              <a:t>Der Verfasser das handwerkliche Rüstzeug besitzt…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CH" sz="3200" dirty="0" smtClean="0"/>
              <a:t>Genügend Zeit zur Verfügung steht, um den Text mehrfach (4×, 5×,…) zu überarbeiten und zu perfektionieren.</a:t>
            </a:r>
          </a:p>
        </p:txBody>
      </p:sp>
    </p:spTree>
    <p:extLst>
      <p:ext uri="{BB962C8B-B14F-4D97-AF65-F5344CB8AC3E}">
        <p14:creationId xmlns:p14="http://schemas.microsoft.com/office/powerpoint/2010/main" val="169895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" y="222160"/>
            <a:ext cx="9000744" cy="542544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539552" y="1268760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de-CH" sz="3200" i="1" dirty="0" smtClean="0"/>
              <a:t>Inhalt</a:t>
            </a:r>
          </a:p>
          <a:p>
            <a:pPr lvl="1" algn="ctr"/>
            <a:endParaRPr lang="de-CH" sz="3200" dirty="0"/>
          </a:p>
          <a:p>
            <a:pPr lvl="1"/>
            <a:r>
              <a:rPr lang="de-CH" sz="3200" dirty="0" smtClean="0"/>
              <a:t>Jeder Textteil erfüllt einen Zweck und hat einen Nutzen für das gesamte Werk. Zum Beispiel:</a:t>
            </a:r>
          </a:p>
          <a:p>
            <a:pPr lvl="1"/>
            <a:endParaRPr lang="de-CH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CH" sz="3200" dirty="0" smtClean="0"/>
              <a:t>Weckt das Interesse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CH" sz="3200" dirty="0" smtClean="0"/>
              <a:t>Liefert notwendiges fachliches Wissen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CH" sz="3200" dirty="0" smtClean="0"/>
              <a:t>Zeigt Zusammenhänge auf</a:t>
            </a:r>
          </a:p>
        </p:txBody>
      </p:sp>
    </p:spTree>
    <p:extLst>
      <p:ext uri="{BB962C8B-B14F-4D97-AF65-F5344CB8AC3E}">
        <p14:creationId xmlns:p14="http://schemas.microsoft.com/office/powerpoint/2010/main" val="30664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" y="222160"/>
            <a:ext cx="9000744" cy="542544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539552" y="1268760"/>
            <a:ext cx="828092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de-CH" sz="3200" i="1" dirty="0" smtClean="0"/>
              <a:t>Form</a:t>
            </a:r>
          </a:p>
          <a:p>
            <a:pPr lvl="1" algn="ctr"/>
            <a:endParaRPr lang="de-CH" sz="3200" dirty="0"/>
          </a:p>
          <a:p>
            <a:pPr lvl="1"/>
            <a:r>
              <a:rPr lang="de-CH" sz="3200" dirty="0" smtClean="0"/>
              <a:t>Die sprachliche Formulierung bringt den Inhalt zur Geltung. Sie </a:t>
            </a:r>
            <a:r>
              <a:rPr lang="de-CH" sz="3200" i="1" dirty="0" smtClean="0"/>
              <a:t>unterstützt</a:t>
            </a:r>
            <a:r>
              <a:rPr lang="de-CH" sz="3200" dirty="0" smtClean="0"/>
              <a:t> den Inhalt und </a:t>
            </a:r>
            <a:r>
              <a:rPr lang="de-CH" sz="3200" i="1" dirty="0" smtClean="0"/>
              <a:t>verstärkt</a:t>
            </a:r>
            <a:r>
              <a:rPr lang="de-CH" sz="3200" dirty="0" smtClean="0"/>
              <a:t> die Wirkung. Eine gute Form ist:</a:t>
            </a:r>
          </a:p>
          <a:p>
            <a:pPr lvl="1"/>
            <a:endParaRPr lang="de-CH" sz="32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CH" sz="3200" b="1" i="1" dirty="0" smtClean="0"/>
              <a:t>Einfach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CH" sz="3200" b="1" i="1" dirty="0" smtClean="0"/>
              <a:t>Gegliedert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CH" sz="3200" b="1" i="1" dirty="0" smtClean="0"/>
              <a:t>Prägnant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CH" sz="3200" b="1" i="1" dirty="0" smtClean="0"/>
              <a:t>Stimulierend</a:t>
            </a:r>
          </a:p>
        </p:txBody>
      </p:sp>
    </p:spTree>
    <p:extLst>
      <p:ext uri="{BB962C8B-B14F-4D97-AF65-F5344CB8AC3E}">
        <p14:creationId xmlns:p14="http://schemas.microsoft.com/office/powerpoint/2010/main" val="89006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366</Words>
  <Application>Microsoft Office PowerPoint</Application>
  <PresentationFormat>Bildschirmpräsentation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 Jufer</dc:creator>
  <cp:lastModifiedBy>Martin Jufer</cp:lastModifiedBy>
  <cp:revision>54</cp:revision>
  <dcterms:created xsi:type="dcterms:W3CDTF">2012-01-16T04:52:57Z</dcterms:created>
  <dcterms:modified xsi:type="dcterms:W3CDTF">2016-06-02T05:11:58Z</dcterms:modified>
</cp:coreProperties>
</file>